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58" r:id="rId4"/>
    <p:sldId id="278" r:id="rId5"/>
    <p:sldId id="267" r:id="rId6"/>
    <p:sldId id="259" r:id="rId7"/>
    <p:sldId id="268" r:id="rId8"/>
    <p:sldId id="260" r:id="rId9"/>
    <p:sldId id="275" r:id="rId10"/>
    <p:sldId id="273" r:id="rId11"/>
    <p:sldId id="269" r:id="rId12"/>
    <p:sldId id="261" r:id="rId13"/>
    <p:sldId id="270" r:id="rId14"/>
    <p:sldId id="262" r:id="rId15"/>
    <p:sldId id="271" r:id="rId16"/>
    <p:sldId id="263" r:id="rId17"/>
    <p:sldId id="272" r:id="rId18"/>
    <p:sldId id="264" r:id="rId19"/>
    <p:sldId id="279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3DD5A8B-ECBD-7744-822D-86FEFC43CD3A}">
          <p14:sldIdLst>
            <p14:sldId id="256"/>
          </p14:sldIdLst>
        </p14:section>
        <p14:section name="Section récapitulative" id="{EED7B9A9-4695-8940-96E4-4CFCE6A9B577}">
          <p14:sldIdLst>
            <p14:sldId id="277"/>
          </p14:sldIdLst>
        </p14:section>
        <p14:section name="Pourquoi partager sur les réseaux sociaux en 2024?" id="{8B386546-7522-8942-800A-3A12A22DA669}">
          <p14:sldIdLst>
            <p14:sldId id="258"/>
            <p14:sldId id="278"/>
            <p14:sldId id="267"/>
          </p14:sldIdLst>
        </p14:section>
        <p14:section name="Le Mindset" id="{CC6266BB-7A73-834A-B727-C7F40493D7CF}">
          <p14:sldIdLst>
            <p14:sldId id="259"/>
            <p14:sldId id="268"/>
          </p14:sldIdLst>
        </p14:section>
        <p14:section name="Type de publication" id="{E389CF80-21CC-EB46-ABA3-46C72499BE7A}">
          <p14:sldIdLst>
            <p14:sldId id="260"/>
            <p14:sldId id="275"/>
          </p14:sldIdLst>
        </p14:section>
        <p14:section name="Les 7 règles d’or pour publier sur LinkedIn" id="{4D5A478D-2F13-9A46-9383-3E8F85A8FEBB}">
          <p14:sldIdLst>
            <p14:sldId id="273"/>
            <p14:sldId id="269"/>
          </p14:sldIdLst>
        </p14:section>
        <p14:section name="La Structure de la publication parfaite" id="{9D39DBB2-5EC0-0C47-929B-2BBEDBD032D0}">
          <p14:sldIdLst>
            <p14:sldId id="261"/>
            <p14:sldId id="270"/>
          </p14:sldIdLst>
        </p14:section>
        <p14:section name="Le rythme et Le timing" id="{54AEA14C-FD1B-B844-BB62-2553D0BD6B1E}">
          <p14:sldIdLst>
            <p14:sldId id="262"/>
            <p14:sldId id="271"/>
          </p14:sldIdLst>
        </p14:section>
        <p14:section name="Le Guide pour bien démarrer" id="{C465EB65-C71F-5043-B950-050B6BECEBC8}">
          <p14:sldIdLst>
            <p14:sldId id="263"/>
            <p14:sldId id="272"/>
          </p14:sldIdLst>
        </p14:section>
        <p14:section name="La Grosse Annonce" id="{B34AC602-434E-7F46-BF82-AED55A9DDE6F}">
          <p14:sldIdLst>
            <p14:sldId id="264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7"/>
    <p:restoredTop sz="96311"/>
  </p:normalViewPr>
  <p:slideViewPr>
    <p:cSldViewPr snapToGrid="0">
      <p:cViewPr varScale="1">
        <p:scale>
          <a:sx n="156" d="100"/>
          <a:sy n="156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3B076-D522-B0B5-4374-C5AFCB3F2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3EA9D1-48B8-D598-B934-11F11A2D4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9F5C4D-FC1C-7927-BBB9-8C5B18C1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2EC39D-0753-9B0B-2693-47389D04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FA0163-8DC3-53FC-D072-3D9506A1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445254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09E51-F999-E38E-8705-25D128C4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A75655-29C1-A38F-AC41-C16DEFF8F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4B4CC9-945D-6722-B181-60C0566F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6B85D7-92D3-B830-FEC9-37811512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455336-2845-61E8-D0A9-EBA6AFA6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842889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AFBCDC5-01BE-6A7E-C24C-613BBE8F7C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C2A635-8538-33C8-59E3-B85FF63A2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5CCA1-7A49-5A7B-5E87-4EC7F21C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47B4C9-2B97-87A1-7949-3B137EE3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ACA39C-1986-5BB6-1459-DC36461E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29435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298A8-CB8B-206D-5B13-DF8DA36D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B1092C-9B61-AB1E-3CC4-DB18EC1D0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C99333-301D-6CAC-879A-E33F40AC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80DCE4-CDFD-AD2F-87E3-4C46A08D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6FAA21-E48B-1757-2C36-7F9A2959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249188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FAACD-9A5D-EB33-4584-EEE1C8A7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A74A70-19F5-926A-6C99-D0FAEB005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B8EEB7-975B-56A9-15C0-08F7D63F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D46CB5-5CD9-B1C3-0DAA-3C156CCE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321A33-E38C-09D2-4160-96BDF1C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275569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CD2714-EA68-6B87-0B69-74CFD350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B577E1-7792-489C-9176-E945BCC8B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12D120-21AA-0E6E-B694-71403AC7D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F770C8-D369-F5A5-2AF9-71AA9ABB0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628972-BCF1-FD16-0B9D-5CA89BF1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C69507-59E8-ED3A-308B-0C95B410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743847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6BD6D9-89CC-A1A1-5BAC-6DEEE7CE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48DD59-4F13-0025-BD9F-021519662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82924A-3A77-E093-DA9E-FFEE0EDD7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DE7D7F-D540-11B7-7C75-3A89D5754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94D29-1316-24C1-548A-F1834F136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8DF696-1B7E-7F5D-20CE-B589482E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68CFD4-0C36-AC47-8136-D6330BC6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5EC065-6F07-7CB9-C270-230D1ED3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165776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155A9C-2D56-05F8-A7BC-9B3B3CC8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FDC5E0-F2AA-EE87-1B92-96D444B0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35D5B4-8954-8C8B-CBD3-EEECFB84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125AE1-8D79-A482-541C-144B27F4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155270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2C5B98-A40D-D5A3-959C-47A79B9E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3F7E43-E5B0-B9E3-EBF4-606094DD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BA608A-BEF6-FA24-554B-BA2F81BE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3258242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81787-978E-FA22-4186-056A69E1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CD8D71-590D-7368-3049-2FDF817AE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40ACE6-F874-0A55-7390-4C31E424F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62DA2B-DB23-3472-FC00-96A826B4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31D541-9A38-8133-08D0-5A902652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E73B27-D003-F23C-2A9C-C7DFE5C9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812348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BDA6A-DC31-BE53-446C-1B909980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2060A11-E00F-6D6E-87A0-5CDCD96F6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0BDA5C-5F8D-26E3-E6FD-FDEFA0F6F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4D64E6-FDC1-12A3-7978-5305F54E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A9C432-9844-6825-563E-5A302BB2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7C215D-523B-4FB0-33E5-1DDA5B4B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56917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78A870-2AA2-AC98-9B19-9E50B82F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D9866D-E253-DFBE-18B0-A4F9E45D7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8B3EA9-6D8D-2DAE-5BCE-85227FFE1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A6710-4606-F145-813E-E45AE8A85E12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4193DD-7221-B2CC-18FF-DEF659A5A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CD56D4-7C3B-04F2-4249-B1EA4A008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D312E-F59A-5943-BC23-63DA6B2E19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23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hyperlink" Target="https://www.linkedin.com/posts/natacha-njongwa-yepnga_100joursdeml-30daysgenerativeai-lecoinstat-activity-7147360798338609152-yZgE?utm_source=share&amp;utm_medium=member_desktop" TargetMode="External"/><Relationship Id="rId4" Type="http://schemas.openxmlformats.org/officeDocument/2006/relationships/image" Target="../media/image26.svg"/><Relationship Id="rId9" Type="http://schemas.openxmlformats.org/officeDocument/2006/relationships/hyperlink" Target="https://fr.linkedin.com/business/marketing/blog/quel-est-le-meilleur-moment-pour-publier-sur-linkedi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kozyrkov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atacha-njongwa-yepnga.ck.page/dailylivecod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0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8.xml"/><Relationship Id="rId17" Type="http://schemas.openxmlformats.org/officeDocument/2006/relationships/slide" Target="slide18.xml"/><Relationship Id="rId2" Type="http://schemas.openxmlformats.org/officeDocument/2006/relationships/image" Target="../media/image2.png"/><Relationship Id="rId16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6.xml"/><Relationship Id="rId5" Type="http://schemas.openxmlformats.org/officeDocument/2006/relationships/image" Target="../media/image5.png"/><Relationship Id="rId15" Type="http://schemas.openxmlformats.org/officeDocument/2006/relationships/slide" Target="slide14.xml"/><Relationship Id="rId10" Type="http://schemas.openxmlformats.org/officeDocument/2006/relationships/slide" Target="slide3.xm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natacha-njongwa-yepnga_lecoinstat-datascience-machinelearning-activity-7132988947076407296-ltFc?utm_source=share&amp;utm_medium=member_desktop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avi-chawla/" TargetMode="External"/><Relationship Id="rId5" Type="http://schemas.openxmlformats.org/officeDocument/2006/relationships/hyperlink" Target="https://www.linkedin.com/posts/natacha-njongwa-yepnga_lecoinstat-datascience-machinelearning-activity-7113049427044352001-KtTi?utm_source=share&amp;utm_medium=member_desktop" TargetMode="External"/><Relationship Id="rId4" Type="http://schemas.openxmlformats.org/officeDocument/2006/relationships/hyperlink" Target="https://www.linkedin.com/posts/natacha-njongwa-yepnga_100joursdeml-lecoinstat-datascience-activity-7148637127872847872-cATe?utm_source=share&amp;utm_medium=member_deskt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7E00EF-EEE5-FE36-7C27-88B097806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0224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DCFE5C6-B182-9D3A-0F49-645B40A0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Les 7 règles d’or pour publier sur LinkedIn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98852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CFE5C6-B182-9D3A-0F49-645B40A0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fr-FR" sz="4800"/>
              <a:t>Les 7 règles d’or pour publier sur LinkedIn</a:t>
            </a:r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61927282-653E-6C6F-BB09-800380DD2038}"/>
              </a:ext>
            </a:extLst>
          </p:cNvPr>
          <p:cNvSpPr/>
          <p:nvPr/>
        </p:nvSpPr>
        <p:spPr>
          <a:xfrm>
            <a:off x="841280" y="2412657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300" kern="1200"/>
              <a:t>Avoir un bon titre</a:t>
            </a:r>
            <a:endParaRPr lang="en-US" sz="2300" kern="1200"/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4BC0240A-C893-8428-5778-0F869F6C4C6C}"/>
              </a:ext>
            </a:extLst>
          </p:cNvPr>
          <p:cNvSpPr/>
          <p:nvPr/>
        </p:nvSpPr>
        <p:spPr>
          <a:xfrm>
            <a:off x="3529741" y="2412657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242561"/>
              <a:satOff val="-13988"/>
              <a:lumOff val="1438"/>
              <a:alphaOff val="0"/>
            </a:schemeClr>
          </a:fillRef>
          <a:effectRef idx="0">
            <a:schemeClr val="accent2">
              <a:hueOff val="-242561"/>
              <a:satOff val="-13988"/>
              <a:lumOff val="143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300" kern="1200" dirty="0"/>
              <a:t>Mots courts, phrases simples</a:t>
            </a:r>
            <a:endParaRPr lang="en-US" sz="2300" kern="1200" dirty="0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40A7B421-2966-B1AD-B03F-56183149ED7E}"/>
              </a:ext>
            </a:extLst>
          </p:cNvPr>
          <p:cNvSpPr/>
          <p:nvPr/>
        </p:nvSpPr>
        <p:spPr>
          <a:xfrm>
            <a:off x="6218202" y="2412657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485121"/>
              <a:satOff val="-27976"/>
              <a:lumOff val="2876"/>
              <a:alphaOff val="0"/>
            </a:schemeClr>
          </a:fillRef>
          <a:effectRef idx="0">
            <a:schemeClr val="accent2">
              <a:hueOff val="-485121"/>
              <a:satOff val="-27976"/>
              <a:lumOff val="28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300" kern="1200"/>
              <a:t>Chaque mot doit être utile</a:t>
            </a:r>
            <a:endParaRPr lang="en-US" sz="2300" kern="1200"/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6329443B-01E8-93F0-638D-ACB60D2E571A}"/>
              </a:ext>
            </a:extLst>
          </p:cNvPr>
          <p:cNvSpPr/>
          <p:nvPr/>
        </p:nvSpPr>
        <p:spPr>
          <a:xfrm>
            <a:off x="8906663" y="2412657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727682"/>
              <a:satOff val="-41964"/>
              <a:lumOff val="4314"/>
              <a:alphaOff val="0"/>
            </a:schemeClr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300" kern="1200"/>
              <a:t>Ecrivez comme vous parlez</a:t>
            </a:r>
            <a:endParaRPr lang="en-US" sz="2300" kern="120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66A37720-C7E2-2433-A7CF-A6B24C7219E7}"/>
              </a:ext>
            </a:extLst>
          </p:cNvPr>
          <p:cNvSpPr/>
          <p:nvPr/>
        </p:nvSpPr>
        <p:spPr>
          <a:xfrm>
            <a:off x="838200" y="4107699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970242"/>
              <a:satOff val="-55952"/>
              <a:lumOff val="5752"/>
              <a:alphaOff val="0"/>
            </a:schemeClr>
          </a:fillRef>
          <a:effectRef idx="0">
            <a:schemeClr val="accent2">
              <a:hueOff val="-970242"/>
              <a:satOff val="-55952"/>
              <a:lumOff val="575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300" kern="1200" dirty="0"/>
              <a:t>Chaque phrase doit donner envie de lire la phrase suivante</a:t>
            </a:r>
            <a:endParaRPr lang="en-US" sz="2300" kern="1200" dirty="0"/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08B11B04-60DB-7277-E0A5-D432B7CE0335}"/>
              </a:ext>
            </a:extLst>
          </p:cNvPr>
          <p:cNvSpPr/>
          <p:nvPr/>
        </p:nvSpPr>
        <p:spPr>
          <a:xfrm>
            <a:off x="3529740" y="4123496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212803"/>
              <a:satOff val="-69940"/>
              <a:lumOff val="7190"/>
              <a:alphaOff val="0"/>
            </a:schemeClr>
          </a:fillRef>
          <a:effectRef idx="0">
            <a:schemeClr val="accent2">
              <a:hueOff val="-1212803"/>
              <a:satOff val="-69940"/>
              <a:lumOff val="71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300" kern="1200"/>
              <a:t>Lire son texte à haute voix</a:t>
            </a:r>
            <a:endParaRPr lang="en-US" sz="2300" kern="1200"/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39D614BA-B954-598D-5540-B4BD9241B3D7}"/>
              </a:ext>
            </a:extLst>
          </p:cNvPr>
          <p:cNvSpPr/>
          <p:nvPr/>
        </p:nvSpPr>
        <p:spPr>
          <a:xfrm>
            <a:off x="6218202" y="4123496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455363"/>
              <a:satOff val="-83928"/>
              <a:lumOff val="8628"/>
              <a:alphaOff val="0"/>
            </a:schemeClr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300" kern="1200" dirty="0"/>
              <a:t>Aérez votre texte: pas trop d’émoji, pas trop de hashtag</a:t>
            </a:r>
            <a:endParaRPr lang="en-US" sz="2300" kern="1200" dirty="0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9809F545-9859-297F-8A92-033A537DB12F}"/>
              </a:ext>
            </a:extLst>
          </p:cNvPr>
          <p:cNvSpPr/>
          <p:nvPr/>
        </p:nvSpPr>
        <p:spPr>
          <a:xfrm>
            <a:off x="8906662" y="4107698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455363"/>
              <a:satOff val="-83928"/>
              <a:lumOff val="8628"/>
              <a:alphaOff val="0"/>
            </a:schemeClr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7630" tIns="87630" rIns="87630" bIns="876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300" kern="1200" dirty="0"/>
              <a:t>Aérez votre texte: pas trop d’émoji, pas trop de hashtag</a:t>
            </a:r>
            <a:endParaRPr lang="en-US" sz="2300" kern="1200" dirty="0"/>
          </a:p>
        </p:txBody>
      </p:sp>
    </p:spTree>
    <p:extLst>
      <p:ext uri="{BB962C8B-B14F-4D97-AF65-F5344CB8AC3E}">
        <p14:creationId xmlns:p14="http://schemas.microsoft.com/office/powerpoint/2010/main" val="24462353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550E733-32E0-ABB8-8348-3401B107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 Structure de la publication parfaite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784556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0E733-32E0-ABB8-8348-3401B107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Structure de la publication parfaite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4DA6699-2BA8-A21F-0D5A-4D030ADA5D06}"/>
              </a:ext>
            </a:extLst>
          </p:cNvPr>
          <p:cNvSpPr/>
          <p:nvPr/>
        </p:nvSpPr>
        <p:spPr>
          <a:xfrm>
            <a:off x="838200" y="1826156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Rectangle 6" descr="Heart Lock">
            <a:extLst>
              <a:ext uri="{FF2B5EF4-FFF2-40B4-BE49-F238E27FC236}">
                <a16:creationId xmlns:a16="http://schemas.microsoft.com/office/drawing/2014/main" id="{2FC2BA13-05F5-0F2C-1376-499C519546E1}"/>
              </a:ext>
            </a:extLst>
          </p:cNvPr>
          <p:cNvSpPr/>
          <p:nvPr/>
        </p:nvSpPr>
        <p:spPr>
          <a:xfrm>
            <a:off x="1214188" y="2105816"/>
            <a:ext cx="683614" cy="68361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009F7FAC-2FF4-C08C-A5DD-214D53F42C9C}"/>
              </a:ext>
            </a:extLst>
          </p:cNvPr>
          <p:cNvSpPr/>
          <p:nvPr/>
        </p:nvSpPr>
        <p:spPr>
          <a:xfrm>
            <a:off x="2273790" y="1826156"/>
            <a:ext cx="4732020" cy="1242935"/>
          </a:xfrm>
          <a:custGeom>
            <a:avLst/>
            <a:gdLst>
              <a:gd name="connsiteX0" fmla="*/ 0 w 4732020"/>
              <a:gd name="connsiteY0" fmla="*/ 0 h 1242935"/>
              <a:gd name="connsiteX1" fmla="*/ 4732020 w 4732020"/>
              <a:gd name="connsiteY1" fmla="*/ 0 h 1242935"/>
              <a:gd name="connsiteX2" fmla="*/ 4732020 w 4732020"/>
              <a:gd name="connsiteY2" fmla="*/ 1242935 h 1242935"/>
              <a:gd name="connsiteX3" fmla="*/ 0 w 4732020"/>
              <a:gd name="connsiteY3" fmla="*/ 1242935 h 1242935"/>
              <a:gd name="connsiteX4" fmla="*/ 0 w 4732020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242935">
                <a:moveTo>
                  <a:pt x="0" y="0"/>
                </a:moveTo>
                <a:lnTo>
                  <a:pt x="4732020" y="0"/>
                </a:lnTo>
                <a:lnTo>
                  <a:pt x="4732020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500" kern="1200" dirty="0"/>
              <a:t>Les structures populaires en </a:t>
            </a:r>
            <a:r>
              <a:rPr lang="fr-FR" sz="2500" kern="1200" dirty="0" err="1"/>
              <a:t>copywritting</a:t>
            </a:r>
            <a:endParaRPr lang="en-US" sz="2500" kern="1200" dirty="0"/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29278994-CE05-D06C-2A82-F33D7F56648E}"/>
              </a:ext>
            </a:extLst>
          </p:cNvPr>
          <p:cNvSpPr/>
          <p:nvPr/>
        </p:nvSpPr>
        <p:spPr>
          <a:xfrm>
            <a:off x="7005810" y="1826156"/>
            <a:ext cx="4347989" cy="1242935"/>
          </a:xfrm>
          <a:custGeom>
            <a:avLst/>
            <a:gdLst>
              <a:gd name="connsiteX0" fmla="*/ 0 w 4347989"/>
              <a:gd name="connsiteY0" fmla="*/ 0 h 1242935"/>
              <a:gd name="connsiteX1" fmla="*/ 4347989 w 4347989"/>
              <a:gd name="connsiteY1" fmla="*/ 0 h 1242935"/>
              <a:gd name="connsiteX2" fmla="*/ 4347989 w 4347989"/>
              <a:gd name="connsiteY2" fmla="*/ 1242935 h 1242935"/>
              <a:gd name="connsiteX3" fmla="*/ 0 w 4347989"/>
              <a:gd name="connsiteY3" fmla="*/ 1242935 h 1242935"/>
              <a:gd name="connsiteX4" fmla="*/ 0 w 434798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7989" h="1242935">
                <a:moveTo>
                  <a:pt x="0" y="0"/>
                </a:moveTo>
                <a:lnTo>
                  <a:pt x="4347989" y="0"/>
                </a:lnTo>
                <a:lnTo>
                  <a:pt x="434798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AIDA (Attention, Intérêt, Désir, Action)</a:t>
            </a:r>
            <a:endParaRPr lang="en-US" sz="1800" kern="1200" dirty="0"/>
          </a:p>
          <a:p>
            <a:pPr marL="0" lvl="0" indent="0" algn="l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800" kern="1200" dirty="0"/>
              <a:t>PAS (Problème, Agitation, Solution)</a:t>
            </a:r>
            <a:endParaRPr lang="en-US" sz="1800" kern="12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3971705-D2C3-2D21-6536-ECA6A180467B}"/>
              </a:ext>
            </a:extLst>
          </p:cNvPr>
          <p:cNvSpPr/>
          <p:nvPr/>
        </p:nvSpPr>
        <p:spPr>
          <a:xfrm>
            <a:off x="838200" y="3379826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Rectangle 10" descr="Thumbs Up Sign">
            <a:extLst>
              <a:ext uri="{FF2B5EF4-FFF2-40B4-BE49-F238E27FC236}">
                <a16:creationId xmlns:a16="http://schemas.microsoft.com/office/drawing/2014/main" id="{89951829-0F7E-1303-69E5-AE0BE84CB1DE}"/>
              </a:ext>
            </a:extLst>
          </p:cNvPr>
          <p:cNvSpPr/>
          <p:nvPr/>
        </p:nvSpPr>
        <p:spPr>
          <a:xfrm>
            <a:off x="1214188" y="3659486"/>
            <a:ext cx="683614" cy="6836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96F1759D-B6D5-EC28-754C-3AA87CF70516}"/>
              </a:ext>
            </a:extLst>
          </p:cNvPr>
          <p:cNvSpPr/>
          <p:nvPr/>
        </p:nvSpPr>
        <p:spPr>
          <a:xfrm>
            <a:off x="2273790" y="3379826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500" kern="1200" dirty="0"/>
              <a:t>Caractéristiques d’un bon titre</a:t>
            </a:r>
            <a:endParaRPr lang="en-US" sz="2500" kern="1200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437A488-569D-9BD9-E4BA-05F99116CF57}"/>
              </a:ext>
            </a:extLst>
          </p:cNvPr>
          <p:cNvSpPr/>
          <p:nvPr/>
        </p:nvSpPr>
        <p:spPr>
          <a:xfrm>
            <a:off x="838200" y="4933495"/>
            <a:ext cx="10515600" cy="12429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 descr="Magnifying glass">
            <a:extLst>
              <a:ext uri="{FF2B5EF4-FFF2-40B4-BE49-F238E27FC236}">
                <a16:creationId xmlns:a16="http://schemas.microsoft.com/office/drawing/2014/main" id="{6159F5EB-C640-7C0B-9D77-B45624F787C2}"/>
              </a:ext>
            </a:extLst>
          </p:cNvPr>
          <p:cNvSpPr/>
          <p:nvPr/>
        </p:nvSpPr>
        <p:spPr>
          <a:xfrm>
            <a:off x="1214188" y="5213156"/>
            <a:ext cx="683614" cy="68361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DF692AC6-F7E7-807B-0B81-2D0E546AF19A}"/>
              </a:ext>
            </a:extLst>
          </p:cNvPr>
          <p:cNvSpPr/>
          <p:nvPr/>
        </p:nvSpPr>
        <p:spPr>
          <a:xfrm>
            <a:off x="2273790" y="4933495"/>
            <a:ext cx="9080009" cy="1242935"/>
          </a:xfrm>
          <a:custGeom>
            <a:avLst/>
            <a:gdLst>
              <a:gd name="connsiteX0" fmla="*/ 0 w 9080009"/>
              <a:gd name="connsiteY0" fmla="*/ 0 h 1242935"/>
              <a:gd name="connsiteX1" fmla="*/ 9080009 w 9080009"/>
              <a:gd name="connsiteY1" fmla="*/ 0 h 1242935"/>
              <a:gd name="connsiteX2" fmla="*/ 9080009 w 9080009"/>
              <a:gd name="connsiteY2" fmla="*/ 1242935 h 1242935"/>
              <a:gd name="connsiteX3" fmla="*/ 0 w 9080009"/>
              <a:gd name="connsiteY3" fmla="*/ 1242935 h 1242935"/>
              <a:gd name="connsiteX4" fmla="*/ 0 w 9080009"/>
              <a:gd name="connsiteY4" fmla="*/ 0 h 124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009" h="1242935">
                <a:moveTo>
                  <a:pt x="0" y="0"/>
                </a:moveTo>
                <a:lnTo>
                  <a:pt x="9080009" y="0"/>
                </a:lnTo>
                <a:lnTo>
                  <a:pt x="9080009" y="1242935"/>
                </a:lnTo>
                <a:lnTo>
                  <a:pt x="0" y="12429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1544" tIns="131544" rIns="131544" bIns="131544" numCol="1" spcCol="1270" anchor="ctr" anchorCtr="0">
            <a:noAutofit/>
          </a:bodyPr>
          <a:lstStyle/>
          <a:p>
            <a:pPr marL="0" lvl="0" indent="0" algn="l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500" kern="1200" dirty="0"/>
              <a:t>Ma méthode pour trouver des titres</a:t>
            </a:r>
            <a:endParaRPr lang="en-US" sz="2500" kern="1200" dirty="0"/>
          </a:p>
        </p:txBody>
      </p:sp>
    </p:spTree>
    <p:extLst>
      <p:ext uri="{BB962C8B-B14F-4D97-AF65-F5344CB8AC3E}">
        <p14:creationId xmlns:p14="http://schemas.microsoft.com/office/powerpoint/2010/main" val="31512190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A5A1366-CE15-6F16-5E13-3AA56C9CA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 rythme et Le timing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897062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A5A1366-CE15-6F16-5E13-3AA56C9CA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fr-FR" sz="2800"/>
              <a:t>Le rythme et Le timing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41556D-0496-5204-2683-58E95BEB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381659"/>
            <a:ext cx="6656832" cy="3994097"/>
          </a:xfrm>
          <a:prstGeom prst="rect">
            <a:avLst/>
          </a:prstGeom>
        </p:spPr>
      </p:pic>
      <p:sp>
        <p:nvSpPr>
          <p:cNvPr id="7" name="Rectangle 6" descr="Musique">
            <a:extLst>
              <a:ext uri="{FF2B5EF4-FFF2-40B4-BE49-F238E27FC236}">
                <a16:creationId xmlns:a16="http://schemas.microsoft.com/office/drawing/2014/main" id="{1063B7CF-C916-4155-CFCC-478779AE9A2D}"/>
              </a:ext>
            </a:extLst>
          </p:cNvPr>
          <p:cNvSpPr/>
          <p:nvPr/>
        </p:nvSpPr>
        <p:spPr>
          <a:xfrm>
            <a:off x="1339081" y="2359852"/>
            <a:ext cx="669199" cy="66919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90392B3A-0A2A-380B-F05C-FAAD11E04376}"/>
              </a:ext>
            </a:extLst>
          </p:cNvPr>
          <p:cNvSpPr/>
          <p:nvPr/>
        </p:nvSpPr>
        <p:spPr>
          <a:xfrm>
            <a:off x="930126" y="3252263"/>
            <a:ext cx="1487109" cy="594843"/>
          </a:xfrm>
          <a:custGeom>
            <a:avLst/>
            <a:gdLst>
              <a:gd name="connsiteX0" fmla="*/ 0 w 1487109"/>
              <a:gd name="connsiteY0" fmla="*/ 0 h 594843"/>
              <a:gd name="connsiteX1" fmla="*/ 1487109 w 1487109"/>
              <a:gd name="connsiteY1" fmla="*/ 0 h 594843"/>
              <a:gd name="connsiteX2" fmla="*/ 1487109 w 1487109"/>
              <a:gd name="connsiteY2" fmla="*/ 594843 h 594843"/>
              <a:gd name="connsiteX3" fmla="*/ 0 w 1487109"/>
              <a:gd name="connsiteY3" fmla="*/ 594843 h 594843"/>
              <a:gd name="connsiteX4" fmla="*/ 0 w 1487109"/>
              <a:gd name="connsiteY4" fmla="*/ 0 h 59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109" h="594843">
                <a:moveTo>
                  <a:pt x="0" y="0"/>
                </a:moveTo>
                <a:lnTo>
                  <a:pt x="1487109" y="0"/>
                </a:lnTo>
                <a:lnTo>
                  <a:pt x="1487109" y="594843"/>
                </a:lnTo>
                <a:lnTo>
                  <a:pt x="0" y="5948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kern="1200" dirty="0"/>
              <a:t>Le rythme</a:t>
            </a:r>
            <a:endParaRPr lang="en-US" sz="1200" kern="1200" dirty="0"/>
          </a:p>
        </p:txBody>
      </p:sp>
      <p:sp>
        <p:nvSpPr>
          <p:cNvPr id="9" name="Rectangle 8" descr="Chronomètre">
            <a:extLst>
              <a:ext uri="{FF2B5EF4-FFF2-40B4-BE49-F238E27FC236}">
                <a16:creationId xmlns:a16="http://schemas.microsoft.com/office/drawing/2014/main" id="{F4A49F1E-E169-A157-988F-DAE2D0B80CCC}"/>
              </a:ext>
            </a:extLst>
          </p:cNvPr>
          <p:cNvSpPr/>
          <p:nvPr/>
        </p:nvSpPr>
        <p:spPr>
          <a:xfrm>
            <a:off x="3086434" y="2359852"/>
            <a:ext cx="669199" cy="66919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ADE8C8D2-14C6-8111-E452-1FDFC7EF1465}"/>
              </a:ext>
            </a:extLst>
          </p:cNvPr>
          <p:cNvSpPr/>
          <p:nvPr/>
        </p:nvSpPr>
        <p:spPr>
          <a:xfrm>
            <a:off x="2677479" y="3252263"/>
            <a:ext cx="1487109" cy="594843"/>
          </a:xfrm>
          <a:custGeom>
            <a:avLst/>
            <a:gdLst>
              <a:gd name="connsiteX0" fmla="*/ 0 w 1487109"/>
              <a:gd name="connsiteY0" fmla="*/ 0 h 594843"/>
              <a:gd name="connsiteX1" fmla="*/ 1487109 w 1487109"/>
              <a:gd name="connsiteY1" fmla="*/ 0 h 594843"/>
              <a:gd name="connsiteX2" fmla="*/ 1487109 w 1487109"/>
              <a:gd name="connsiteY2" fmla="*/ 594843 h 594843"/>
              <a:gd name="connsiteX3" fmla="*/ 0 w 1487109"/>
              <a:gd name="connsiteY3" fmla="*/ 594843 h 594843"/>
              <a:gd name="connsiteX4" fmla="*/ 0 w 1487109"/>
              <a:gd name="connsiteY4" fmla="*/ 0 h 59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109" h="594843">
                <a:moveTo>
                  <a:pt x="0" y="0"/>
                </a:moveTo>
                <a:lnTo>
                  <a:pt x="1487109" y="0"/>
                </a:lnTo>
                <a:lnTo>
                  <a:pt x="1487109" y="594843"/>
                </a:lnTo>
                <a:lnTo>
                  <a:pt x="0" y="5948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kern="1200" dirty="0"/>
              <a:t>Timing idéal</a:t>
            </a:r>
            <a:endParaRPr lang="en-US" sz="1200" kern="1200" dirty="0"/>
          </a:p>
        </p:txBody>
      </p:sp>
      <p:sp>
        <p:nvSpPr>
          <p:cNvPr id="12" name="Rectangle 11" descr="Document">
            <a:extLst>
              <a:ext uri="{FF2B5EF4-FFF2-40B4-BE49-F238E27FC236}">
                <a16:creationId xmlns:a16="http://schemas.microsoft.com/office/drawing/2014/main" id="{57A58703-E02D-C255-AA19-06515C580A89}"/>
              </a:ext>
            </a:extLst>
          </p:cNvPr>
          <p:cNvSpPr/>
          <p:nvPr/>
        </p:nvSpPr>
        <p:spPr>
          <a:xfrm>
            <a:off x="2212757" y="4218884"/>
            <a:ext cx="669199" cy="669199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FD64878B-BBE6-A859-BBC4-71E49D2807AC}"/>
              </a:ext>
            </a:extLst>
          </p:cNvPr>
          <p:cNvSpPr/>
          <p:nvPr/>
        </p:nvSpPr>
        <p:spPr>
          <a:xfrm>
            <a:off x="1803802" y="5111294"/>
            <a:ext cx="1487109" cy="594843"/>
          </a:xfrm>
          <a:custGeom>
            <a:avLst/>
            <a:gdLst>
              <a:gd name="connsiteX0" fmla="*/ 0 w 1487109"/>
              <a:gd name="connsiteY0" fmla="*/ 0 h 594843"/>
              <a:gd name="connsiteX1" fmla="*/ 1487109 w 1487109"/>
              <a:gd name="connsiteY1" fmla="*/ 0 h 594843"/>
              <a:gd name="connsiteX2" fmla="*/ 1487109 w 1487109"/>
              <a:gd name="connsiteY2" fmla="*/ 594843 h 594843"/>
              <a:gd name="connsiteX3" fmla="*/ 0 w 1487109"/>
              <a:gd name="connsiteY3" fmla="*/ 594843 h 594843"/>
              <a:gd name="connsiteX4" fmla="*/ 0 w 1487109"/>
              <a:gd name="connsiteY4" fmla="*/ 0 h 59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109" h="594843">
                <a:moveTo>
                  <a:pt x="0" y="0"/>
                </a:moveTo>
                <a:lnTo>
                  <a:pt x="1487109" y="0"/>
                </a:lnTo>
                <a:lnTo>
                  <a:pt x="1487109" y="594843"/>
                </a:lnTo>
                <a:lnTo>
                  <a:pt x="0" y="59484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200" kern="1200"/>
              <a:t>Les recommandations classiques:</a:t>
            </a:r>
            <a:r>
              <a:rPr lang="fr-FR" sz="1200" kern="1200">
                <a:hlinkClick r:id="rId9"/>
              </a:rPr>
              <a:t>lien, </a:t>
            </a:r>
            <a:r>
              <a:rPr lang="fr-FR" sz="1200" kern="1200">
                <a:hlinkClick r:id="rId10"/>
              </a:rPr>
              <a:t>exemple</a:t>
            </a:r>
            <a:r>
              <a:rPr lang="fr-FR" sz="1200" kern="1200"/>
              <a:t>: </a:t>
            </a:r>
            <a:endParaRPr lang="en-US" sz="1200" kern="1200"/>
          </a:p>
        </p:txBody>
      </p:sp>
    </p:spTree>
    <p:extLst>
      <p:ext uri="{BB962C8B-B14F-4D97-AF65-F5344CB8AC3E}">
        <p14:creationId xmlns:p14="http://schemas.microsoft.com/office/powerpoint/2010/main" val="37300812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2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811BC9B-372D-2B44-D850-D907A44A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 Guide pour bien démarrer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359126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1BC9B-372D-2B44-D850-D907A44A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Guide pour bien démarrer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6486C-A1E7-8329-46FD-7572098A7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Lire des livres sur le sujet, suivre des vidéos </a:t>
            </a:r>
            <a:r>
              <a:rPr lang="fr-FR" dirty="0" err="1"/>
              <a:t>Youtube</a:t>
            </a:r>
            <a:endParaRPr lang="fr-FR" dirty="0"/>
          </a:p>
          <a:p>
            <a:r>
              <a:rPr lang="fr-FR" dirty="0"/>
              <a:t>Se former</a:t>
            </a:r>
          </a:p>
          <a:p>
            <a:r>
              <a:rPr lang="fr-FR" dirty="0"/>
              <a:t>Suivre l’exemple d’autres niches</a:t>
            </a:r>
          </a:p>
          <a:p>
            <a:r>
              <a:rPr lang="fr-FR" dirty="0"/>
              <a:t>Suivre les influenceurs aux US:</a:t>
            </a:r>
          </a:p>
          <a:p>
            <a:pPr lvl="1"/>
            <a:r>
              <a:rPr lang="fr-FR" dirty="0"/>
              <a:t>Cassie </a:t>
            </a:r>
            <a:r>
              <a:rPr lang="fr-FR" dirty="0" err="1"/>
              <a:t>Kozyrkov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https://www.linkedin.com/in/kozyrkov/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537724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mpoule sur arrière-plan jaune avec faisceaux de lumière et câble">
            <a:extLst>
              <a:ext uri="{FF2B5EF4-FFF2-40B4-BE49-F238E27FC236}">
                <a16:creationId xmlns:a16="http://schemas.microsoft.com/office/drawing/2014/main" id="{A1B72280-E94B-CC34-F056-561DC0760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AABFBF-22DA-B29A-6893-413A1B9C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La Grosse Annonce</a:t>
            </a:r>
          </a:p>
        </p:txBody>
      </p:sp>
    </p:spTree>
    <p:extLst>
      <p:ext uri="{BB962C8B-B14F-4D97-AF65-F5344CB8AC3E}">
        <p14:creationId xmlns:p14="http://schemas.microsoft.com/office/powerpoint/2010/main" val="3396691541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6D2884-1BC3-3AA2-DF79-C605C817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participer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CAB085-20EE-EEF7-CAF5-356B6AB04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Lien d’inscription: </a:t>
            </a:r>
          </a:p>
          <a:p>
            <a:endParaRPr lang="fr-FR" dirty="0">
              <a:hlinkClick r:id="rId2"/>
            </a:endParaRP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https://natacha-njongwa-yepnga.ck.page/dailylivecoding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11294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1D5F8-F94F-B8AC-36DC-859D6086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e résumé 4">
                <a:extLst>
                  <a:ext uri="{FF2B5EF4-FFF2-40B4-BE49-F238E27FC236}">
                    <a16:creationId xmlns:a16="http://schemas.microsoft.com/office/drawing/2014/main" id="{5CA53E34-533E-30A3-3401-2124C9289F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9913606"/>
                  </p:ext>
                </p:extLst>
              </p:nvPr>
            </p:nvGraphicFramePr>
            <p:xfrm>
              <a:off x="269863" y="1151163"/>
              <a:ext cx="11652274" cy="4821692"/>
            </p:xfrm>
            <a:graphic>
              <a:graphicData uri="http://schemas.microsoft.com/office/powerpoint/2016/summaryzoom">
                <psuz:summaryZm>
                  <psuz:summaryZmObj sectionId="{8B386546-7522-8942-800A-3A12A22DA669}">
                    <psuz:zmPr id="{BD51FA8B-7087-894C-A885-687230C6704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5141" y="886948"/>
                          <a:ext cx="2621761" cy="14747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C6266BB-7A73-834A-B727-C7F40493D7CF}">
                    <psuz:zmPr id="{8CB4F857-E975-5A4C-B6C9-238368974DF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55218" y="886948"/>
                          <a:ext cx="2621761" cy="14747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389CF80-21CC-EB46-ABA3-46C72499BE7A}">
                    <psuz:zmPr id="{43C39054-2AEF-C84C-ACEB-AF39B1334CD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875295" y="886948"/>
                          <a:ext cx="2621761" cy="14747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D5A478D-2F13-9A46-9383-3E8F85A8FEBB}">
                    <psuz:zmPr id="{F30669B3-9D6F-794F-87C4-04682A079A1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95372" y="886948"/>
                          <a:ext cx="2621761" cy="14747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D39DBB2-5EC0-0C47-929B-2BBEDBD032D0}">
                    <psuz:zmPr id="{913C7022-7193-C147-A5A1-9DF73E7678F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5141" y="2460004"/>
                          <a:ext cx="2621761" cy="14747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4AEA14C-FD1B-B844-BB62-2553D0BD6B1E}">
                    <psuz:zmPr id="{9E44CEF6-D3F7-824C-9A88-E0DE04EC209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55218" y="2460004"/>
                          <a:ext cx="2621761" cy="14747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65EB65-C71F-5043-B950-050B6BECEBC8}">
                    <psuz:zmPr id="{0A1A9912-9EA3-184E-8D21-EA15C2D1B6CA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875295" y="2460004"/>
                          <a:ext cx="2621761" cy="14747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34AC602-434E-7F46-BF82-AED55A9DDE6F}">
                    <psuz:zmPr id="{4D8976FF-6645-794D-B029-42C6532A7875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95372" y="2460004"/>
                          <a:ext cx="2621761" cy="14747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e résumé 4">
                <a:extLst>
                  <a:ext uri="{FF2B5EF4-FFF2-40B4-BE49-F238E27FC236}">
                    <a16:creationId xmlns:a16="http://schemas.microsoft.com/office/drawing/2014/main" id="{5CA53E34-533E-30A3-3401-2124C9289FF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69863" y="1151163"/>
                <a:ext cx="11652274" cy="4821692"/>
                <a:chOff x="269863" y="1151163"/>
                <a:chExt cx="11652274" cy="4821692"/>
              </a:xfrm>
            </p:grpSpPr>
            <p:pic>
              <p:nvPicPr>
                <p:cNvPr id="3" name="Imag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5004" y="2038111"/>
                  <a:ext cx="2621761" cy="14747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25081" y="2038111"/>
                  <a:ext cx="2621761" cy="14747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45158" y="2038111"/>
                  <a:ext cx="2621761" cy="14747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65235" y="2038111"/>
                  <a:ext cx="2621761" cy="14747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5004" y="3611167"/>
                  <a:ext cx="2621761" cy="14747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5081" y="3611167"/>
                  <a:ext cx="2621761" cy="14747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5158" y="3611167"/>
                  <a:ext cx="2621761" cy="14747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65235" y="3611167"/>
                  <a:ext cx="2621761" cy="147474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6154981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C9F21AC-059D-EDB5-E372-DB982D48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Pourquoi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partager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sur les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réseaux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sociaux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2024?</a:t>
            </a:r>
          </a:p>
        </p:txBody>
      </p:sp>
    </p:spTree>
    <p:extLst>
      <p:ext uri="{BB962C8B-B14F-4D97-AF65-F5344CB8AC3E}">
        <p14:creationId xmlns:p14="http://schemas.microsoft.com/office/powerpoint/2010/main" val="397498897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C569A-43DF-047C-B04B-5735185A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partager sur les réseaux sociaux en 2024?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207CA46-E89A-BB32-94CD-46A17F848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982" r="798" b="9588"/>
          <a:stretch/>
        </p:blipFill>
        <p:spPr>
          <a:xfrm>
            <a:off x="544333" y="1688331"/>
            <a:ext cx="11352294" cy="17251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663C9B-6E61-E6A2-DE10-7D19F2878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7678" r="-3874" b="45721"/>
          <a:stretch/>
        </p:blipFill>
        <p:spPr>
          <a:xfrm>
            <a:off x="544333" y="3595998"/>
            <a:ext cx="11795354" cy="12493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0A8167C-2248-0559-E291-77DAC0037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5" t="8288" r="35077" b="4520"/>
          <a:stretch/>
        </p:blipFill>
        <p:spPr>
          <a:xfrm rot="16200000">
            <a:off x="5499634" y="95878"/>
            <a:ext cx="1441696" cy="113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7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9F21AC-059D-EDB5-E372-DB982D48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Pourquoi partager sur les réseaux sociaux en 2024?</a:t>
            </a:r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12612ACD-1E56-147A-A95B-243AC38D2012}"/>
              </a:ext>
            </a:extLst>
          </p:cNvPr>
          <p:cNvSpPr/>
          <p:nvPr/>
        </p:nvSpPr>
        <p:spPr>
          <a:xfrm>
            <a:off x="841280" y="2412657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 dirty="0"/>
              <a:t>Veille technologique et apprentissage</a:t>
            </a:r>
            <a:endParaRPr lang="en-US" sz="2100" kern="1200" dirty="0"/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D7B12125-0F86-1437-0FD6-EB5E1980E90D}"/>
              </a:ext>
            </a:extLst>
          </p:cNvPr>
          <p:cNvSpPr/>
          <p:nvPr/>
        </p:nvSpPr>
        <p:spPr>
          <a:xfrm>
            <a:off x="3529741" y="2412657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/>
              <a:t>Développer votre marque personnelle</a:t>
            </a:r>
            <a:endParaRPr lang="en-US" sz="2100" kern="1200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98F32C34-D0C8-169B-E09D-1B409072FE98}"/>
              </a:ext>
            </a:extLst>
          </p:cNvPr>
          <p:cNvSpPr/>
          <p:nvPr/>
        </p:nvSpPr>
        <p:spPr>
          <a:xfrm>
            <a:off x="6218202" y="2412657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/>
              <a:t>Partager vos connaissances</a:t>
            </a:r>
            <a:endParaRPr lang="en-US" sz="2100" kern="1200"/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2A201186-B7B9-0C2F-5211-45CE325C672D}"/>
              </a:ext>
            </a:extLst>
          </p:cNvPr>
          <p:cNvSpPr/>
          <p:nvPr/>
        </p:nvSpPr>
        <p:spPr>
          <a:xfrm>
            <a:off x="8906663" y="2412657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/>
              <a:t>Elargir votre réseau professionnel</a:t>
            </a:r>
            <a:endParaRPr lang="en-US" sz="2100" kern="120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3D60A846-EDBC-F05D-0D7C-DEF90A65D79C}"/>
              </a:ext>
            </a:extLst>
          </p:cNvPr>
          <p:cNvSpPr/>
          <p:nvPr/>
        </p:nvSpPr>
        <p:spPr>
          <a:xfrm>
            <a:off x="2185511" y="4123496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/>
              <a:t>Opportunités de carrière</a:t>
            </a:r>
            <a:endParaRPr lang="en-US" sz="2100" kern="1200"/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084F4394-5AC8-6EC2-25D5-F7F08718578A}"/>
              </a:ext>
            </a:extLst>
          </p:cNvPr>
          <p:cNvSpPr/>
          <p:nvPr/>
        </p:nvSpPr>
        <p:spPr>
          <a:xfrm>
            <a:off x="4873972" y="4123496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/>
              <a:t>Marketing à faible coût</a:t>
            </a:r>
            <a:endParaRPr lang="en-US" sz="2100" kern="1200"/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F703938D-1698-1B15-6E54-51DEE6E1370A}"/>
              </a:ext>
            </a:extLst>
          </p:cNvPr>
          <p:cNvSpPr/>
          <p:nvPr/>
        </p:nvSpPr>
        <p:spPr>
          <a:xfrm>
            <a:off x="7562433" y="4123496"/>
            <a:ext cx="2444055" cy="1466433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/>
              <a:t>Adaptation à l'Ère Numérique: ce qui n’est pas sur internet n’existe pas.</a:t>
            </a:r>
            <a:endParaRPr lang="en-US" sz="2100" kern="1200"/>
          </a:p>
        </p:txBody>
      </p:sp>
    </p:spTree>
    <p:extLst>
      <p:ext uri="{BB962C8B-B14F-4D97-AF65-F5344CB8AC3E}">
        <p14:creationId xmlns:p14="http://schemas.microsoft.com/office/powerpoint/2010/main" val="36275296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178C5A-88E7-752F-FDF7-333F427C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 Mindset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876207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e image contenant bleu, Bleu électrique, Azure, bleu vert&#10;&#10;Description générée automatiquement">
            <a:extLst>
              <a:ext uri="{FF2B5EF4-FFF2-40B4-BE49-F238E27FC236}">
                <a16:creationId xmlns:a16="http://schemas.microsoft.com/office/drawing/2014/main" id="{BFC735A4-82AA-0D1E-B5E8-79B41097B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649" r="7418" b="4555"/>
          <a:stretch/>
        </p:blipFill>
        <p:spPr>
          <a:xfrm>
            <a:off x="20" y="-204097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178C5A-88E7-752F-FDF7-333F427C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Le Mindset</a:t>
            </a:r>
            <a:endParaRPr lang="fr-FR" dirty="0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AE2B361D-5E79-1A07-C749-192B62C816A5}"/>
              </a:ext>
            </a:extLst>
          </p:cNvPr>
          <p:cNvSpPr/>
          <p:nvPr/>
        </p:nvSpPr>
        <p:spPr>
          <a:xfrm>
            <a:off x="838200" y="1884494"/>
            <a:ext cx="10515600" cy="719549"/>
          </a:xfrm>
          <a:custGeom>
            <a:avLst/>
            <a:gdLst>
              <a:gd name="connsiteX0" fmla="*/ 0 w 10515600"/>
              <a:gd name="connsiteY0" fmla="*/ 119927 h 719549"/>
              <a:gd name="connsiteX1" fmla="*/ 119927 w 10515600"/>
              <a:gd name="connsiteY1" fmla="*/ 0 h 719549"/>
              <a:gd name="connsiteX2" fmla="*/ 10395673 w 10515600"/>
              <a:gd name="connsiteY2" fmla="*/ 0 h 719549"/>
              <a:gd name="connsiteX3" fmla="*/ 10515600 w 10515600"/>
              <a:gd name="connsiteY3" fmla="*/ 119927 h 719549"/>
              <a:gd name="connsiteX4" fmla="*/ 10515600 w 10515600"/>
              <a:gd name="connsiteY4" fmla="*/ 599622 h 719549"/>
              <a:gd name="connsiteX5" fmla="*/ 10395673 w 10515600"/>
              <a:gd name="connsiteY5" fmla="*/ 719549 h 719549"/>
              <a:gd name="connsiteX6" fmla="*/ 119927 w 10515600"/>
              <a:gd name="connsiteY6" fmla="*/ 719549 h 719549"/>
              <a:gd name="connsiteX7" fmla="*/ 0 w 10515600"/>
              <a:gd name="connsiteY7" fmla="*/ 599622 h 719549"/>
              <a:gd name="connsiteX8" fmla="*/ 0 w 10515600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395673" y="0"/>
                </a:lnTo>
                <a:cubicBezTo>
                  <a:pt x="10461907" y="0"/>
                  <a:pt x="10515600" y="53693"/>
                  <a:pt x="10515600" y="119927"/>
                </a:cubicBezTo>
                <a:lnTo>
                  <a:pt x="10515600" y="599622"/>
                </a:lnTo>
                <a:cubicBezTo>
                  <a:pt x="10515600" y="665856"/>
                  <a:pt x="10461907" y="719549"/>
                  <a:pt x="10395673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 dirty="0"/>
              <a:t>Pourquoi la plupart des personnes ont peur de publier</a:t>
            </a:r>
            <a:endParaRPr lang="en-US" sz="3000" kern="1200" dirty="0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D0FC76FB-3D85-B0C1-5656-4CE4D514443C}"/>
              </a:ext>
            </a:extLst>
          </p:cNvPr>
          <p:cNvSpPr/>
          <p:nvPr/>
        </p:nvSpPr>
        <p:spPr>
          <a:xfrm>
            <a:off x="838200" y="2604044"/>
            <a:ext cx="10515600" cy="1583549"/>
          </a:xfrm>
          <a:custGeom>
            <a:avLst/>
            <a:gdLst>
              <a:gd name="connsiteX0" fmla="*/ 0 w 10515600"/>
              <a:gd name="connsiteY0" fmla="*/ 0 h 1583549"/>
              <a:gd name="connsiteX1" fmla="*/ 10515600 w 10515600"/>
              <a:gd name="connsiteY1" fmla="*/ 0 h 1583549"/>
              <a:gd name="connsiteX2" fmla="*/ 10515600 w 10515600"/>
              <a:gd name="connsiteY2" fmla="*/ 1583549 h 1583549"/>
              <a:gd name="connsiteX3" fmla="*/ 0 w 10515600"/>
              <a:gd name="connsiteY3" fmla="*/ 1583549 h 1583549"/>
              <a:gd name="connsiteX4" fmla="*/ 0 w 10515600"/>
              <a:gd name="connsiteY4" fmla="*/ 0 h 158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1583549">
                <a:moveTo>
                  <a:pt x="0" y="0"/>
                </a:moveTo>
                <a:lnTo>
                  <a:pt x="10515600" y="0"/>
                </a:lnTo>
                <a:lnTo>
                  <a:pt x="10515600" y="1583549"/>
                </a:lnTo>
                <a:lnTo>
                  <a:pt x="0" y="15835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3870" tIns="38100" rIns="213360" bIns="38100" numCol="1" spcCol="1270" anchor="t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fr-FR" sz="2300" kern="1200" dirty="0"/>
              <a:t>Manque de confiance</a:t>
            </a:r>
            <a:endParaRPr lang="en-US" sz="2300" kern="1200" dirty="0"/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fr-FR" sz="2300" kern="1200" dirty="0"/>
              <a:t>Peur du jugement</a:t>
            </a:r>
            <a:endParaRPr lang="en-US" sz="2300" kern="1200" dirty="0"/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fr-FR" sz="2300" kern="1200" dirty="0"/>
              <a:t>Peur de l’échec</a:t>
            </a:r>
            <a:endParaRPr lang="en-US" sz="2300" kern="1200" dirty="0"/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fr-FR" sz="2300" kern="1200" dirty="0"/>
              <a:t>Syndrome de l’imposteur/Perfectionnisme</a:t>
            </a:r>
            <a:endParaRPr lang="en-US" sz="2300" kern="1200" dirty="0"/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5488D81C-B597-83AF-6404-951C0E777155}"/>
              </a:ext>
            </a:extLst>
          </p:cNvPr>
          <p:cNvSpPr/>
          <p:nvPr/>
        </p:nvSpPr>
        <p:spPr>
          <a:xfrm>
            <a:off x="838200" y="4187594"/>
            <a:ext cx="10515600" cy="719549"/>
          </a:xfrm>
          <a:custGeom>
            <a:avLst/>
            <a:gdLst>
              <a:gd name="connsiteX0" fmla="*/ 0 w 10515600"/>
              <a:gd name="connsiteY0" fmla="*/ 119927 h 719549"/>
              <a:gd name="connsiteX1" fmla="*/ 119927 w 10515600"/>
              <a:gd name="connsiteY1" fmla="*/ 0 h 719549"/>
              <a:gd name="connsiteX2" fmla="*/ 10395673 w 10515600"/>
              <a:gd name="connsiteY2" fmla="*/ 0 h 719549"/>
              <a:gd name="connsiteX3" fmla="*/ 10515600 w 10515600"/>
              <a:gd name="connsiteY3" fmla="*/ 119927 h 719549"/>
              <a:gd name="connsiteX4" fmla="*/ 10515600 w 10515600"/>
              <a:gd name="connsiteY4" fmla="*/ 599622 h 719549"/>
              <a:gd name="connsiteX5" fmla="*/ 10395673 w 10515600"/>
              <a:gd name="connsiteY5" fmla="*/ 719549 h 719549"/>
              <a:gd name="connsiteX6" fmla="*/ 119927 w 10515600"/>
              <a:gd name="connsiteY6" fmla="*/ 719549 h 719549"/>
              <a:gd name="connsiteX7" fmla="*/ 0 w 10515600"/>
              <a:gd name="connsiteY7" fmla="*/ 599622 h 719549"/>
              <a:gd name="connsiteX8" fmla="*/ 0 w 10515600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10395673" y="0"/>
                </a:lnTo>
                <a:cubicBezTo>
                  <a:pt x="10461907" y="0"/>
                  <a:pt x="10515600" y="53693"/>
                  <a:pt x="10515600" y="119927"/>
                </a:cubicBezTo>
                <a:lnTo>
                  <a:pt x="10515600" y="599622"/>
                </a:lnTo>
                <a:cubicBezTo>
                  <a:pt x="10515600" y="665856"/>
                  <a:pt x="10461907" y="719549"/>
                  <a:pt x="10395673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000" kern="1200"/>
              <a:t>Le mindset pour réussir</a:t>
            </a:r>
            <a:endParaRPr lang="en-US" sz="3000" kern="1200"/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D9A22316-FBB6-94C5-B630-D4CD4E2DE08E}"/>
              </a:ext>
            </a:extLst>
          </p:cNvPr>
          <p:cNvSpPr/>
          <p:nvPr/>
        </p:nvSpPr>
        <p:spPr>
          <a:xfrm>
            <a:off x="838200" y="4907143"/>
            <a:ext cx="10515600" cy="1210950"/>
          </a:xfrm>
          <a:custGeom>
            <a:avLst/>
            <a:gdLst>
              <a:gd name="connsiteX0" fmla="*/ 0 w 10515600"/>
              <a:gd name="connsiteY0" fmla="*/ 0 h 1210950"/>
              <a:gd name="connsiteX1" fmla="*/ 10515600 w 10515600"/>
              <a:gd name="connsiteY1" fmla="*/ 0 h 1210950"/>
              <a:gd name="connsiteX2" fmla="*/ 10515600 w 10515600"/>
              <a:gd name="connsiteY2" fmla="*/ 1210950 h 1210950"/>
              <a:gd name="connsiteX3" fmla="*/ 0 w 10515600"/>
              <a:gd name="connsiteY3" fmla="*/ 1210950 h 1210950"/>
              <a:gd name="connsiteX4" fmla="*/ 0 w 10515600"/>
              <a:gd name="connsiteY4" fmla="*/ 0 h 121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1210950">
                <a:moveTo>
                  <a:pt x="0" y="0"/>
                </a:moveTo>
                <a:lnTo>
                  <a:pt x="10515600" y="0"/>
                </a:lnTo>
                <a:lnTo>
                  <a:pt x="10515600" y="1210950"/>
                </a:lnTo>
                <a:lnTo>
                  <a:pt x="0" y="12109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3870" tIns="38100" rIns="213360" bIns="38100" numCol="1" spcCol="1270" anchor="t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fr-FR" sz="2300" kern="1200"/>
              <a:t>Mettre son égo de côté</a:t>
            </a:r>
            <a:endParaRPr lang="en-US" sz="2300" kern="1200"/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fr-FR" sz="2300" kern="1200"/>
              <a:t>Mieux vaut fait que parfait</a:t>
            </a:r>
            <a:endParaRPr lang="en-US" sz="2300" kern="1200"/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fr-FR" sz="2300" kern="1200"/>
              <a:t>Quantité &gt; Qualité au début</a:t>
            </a:r>
            <a:endParaRPr lang="en-US" sz="2300" kern="120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F0FD7E4-B502-93BE-B75E-E8B0D7AE3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4" t="38125" r="1852" b="36286"/>
          <a:stretch/>
        </p:blipFill>
        <p:spPr>
          <a:xfrm>
            <a:off x="6351814" y="5030250"/>
            <a:ext cx="4531179" cy="15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544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CFE5C6-B182-9D3A-0F49-645B40A0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 de publication</a:t>
            </a:r>
          </a:p>
        </p:txBody>
      </p:sp>
      <p:pic>
        <p:nvPicPr>
          <p:cNvPr id="6" name="Graphic 5" descr="Livres">
            <a:extLst>
              <a:ext uri="{FF2B5EF4-FFF2-40B4-BE49-F238E27FC236}">
                <a16:creationId xmlns:a16="http://schemas.microsoft.com/office/drawing/2014/main" id="{923FF105-A92F-B2C1-7242-3735AED17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Livres">
            <a:extLst>
              <a:ext uri="{FF2B5EF4-FFF2-40B4-BE49-F238E27FC236}">
                <a16:creationId xmlns:a16="http://schemas.microsoft.com/office/drawing/2014/main" id="{4FDE8740-22A8-4476-9CA9-8CCAC7DC2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4822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15B24A-6E8D-D90D-F521-4C60D60A0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188" b="5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CFE5C6-B182-9D3A-0F49-645B40A0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Type de publication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C02E53D7-6FFD-BC1E-DECB-2119BAA9F798}"/>
              </a:ext>
            </a:extLst>
          </p:cNvPr>
          <p:cNvSpPr/>
          <p:nvPr/>
        </p:nvSpPr>
        <p:spPr>
          <a:xfrm>
            <a:off x="838200" y="2135549"/>
            <a:ext cx="10515600" cy="1058400"/>
          </a:xfrm>
          <a:custGeom>
            <a:avLst/>
            <a:gdLst>
              <a:gd name="connsiteX0" fmla="*/ 0 w 10515600"/>
              <a:gd name="connsiteY0" fmla="*/ 0 h 1058400"/>
              <a:gd name="connsiteX1" fmla="*/ 10515600 w 10515600"/>
              <a:gd name="connsiteY1" fmla="*/ 0 h 1058400"/>
              <a:gd name="connsiteX2" fmla="*/ 10515600 w 10515600"/>
              <a:gd name="connsiteY2" fmla="*/ 1058400 h 1058400"/>
              <a:gd name="connsiteX3" fmla="*/ 0 w 10515600"/>
              <a:gd name="connsiteY3" fmla="*/ 1058400 h 1058400"/>
              <a:gd name="connsiteX4" fmla="*/ 0 w 10515600"/>
              <a:gd name="connsiteY4" fmla="*/ 0 h 105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1058400">
                <a:moveTo>
                  <a:pt x="0" y="0"/>
                </a:moveTo>
                <a:lnTo>
                  <a:pt x="10515600" y="0"/>
                </a:lnTo>
                <a:lnTo>
                  <a:pt x="10515600" y="1058400"/>
                </a:lnTo>
                <a:lnTo>
                  <a:pt x="0" y="1058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6127" tIns="291592" rIns="816127" bIns="99568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/>
              <a:t>Partager ses centres d’intérêts</a:t>
            </a:r>
            <a:endParaRPr lang="en-US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/>
              <a:t>S’inspirer des autres de son domaine</a:t>
            </a:r>
            <a:endParaRPr lang="en-US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/>
              <a:t>S’inspirer des personnes hors de son domaine</a:t>
            </a:r>
            <a:endParaRPr lang="en-US" sz="1400" kern="1200"/>
          </a:p>
        </p:txBody>
      </p:sp>
      <p:sp>
        <p:nvSpPr>
          <p:cNvPr id="8" name="Forme libre 7">
            <a:extLst>
              <a:ext uri="{FF2B5EF4-FFF2-40B4-BE49-F238E27FC236}">
                <a16:creationId xmlns:a16="http://schemas.microsoft.com/office/drawing/2014/main" id="{A83FB5D3-9769-9EC1-C2F7-CA475EF5906F}"/>
              </a:ext>
            </a:extLst>
          </p:cNvPr>
          <p:cNvSpPr/>
          <p:nvPr/>
        </p:nvSpPr>
        <p:spPr>
          <a:xfrm>
            <a:off x="1363980" y="1928909"/>
            <a:ext cx="7360920" cy="413279"/>
          </a:xfrm>
          <a:custGeom>
            <a:avLst/>
            <a:gdLst>
              <a:gd name="connsiteX0" fmla="*/ 0 w 7360920"/>
              <a:gd name="connsiteY0" fmla="*/ 68881 h 413279"/>
              <a:gd name="connsiteX1" fmla="*/ 68881 w 7360920"/>
              <a:gd name="connsiteY1" fmla="*/ 0 h 413279"/>
              <a:gd name="connsiteX2" fmla="*/ 7292039 w 7360920"/>
              <a:gd name="connsiteY2" fmla="*/ 0 h 413279"/>
              <a:gd name="connsiteX3" fmla="*/ 7360920 w 7360920"/>
              <a:gd name="connsiteY3" fmla="*/ 68881 h 413279"/>
              <a:gd name="connsiteX4" fmla="*/ 7360920 w 7360920"/>
              <a:gd name="connsiteY4" fmla="*/ 344398 h 413279"/>
              <a:gd name="connsiteX5" fmla="*/ 7292039 w 7360920"/>
              <a:gd name="connsiteY5" fmla="*/ 413279 h 413279"/>
              <a:gd name="connsiteX6" fmla="*/ 68881 w 7360920"/>
              <a:gd name="connsiteY6" fmla="*/ 413279 h 413279"/>
              <a:gd name="connsiteX7" fmla="*/ 0 w 7360920"/>
              <a:gd name="connsiteY7" fmla="*/ 344398 h 413279"/>
              <a:gd name="connsiteX8" fmla="*/ 0 w 7360920"/>
              <a:gd name="connsiteY8" fmla="*/ 68881 h 41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0920" h="413279">
                <a:moveTo>
                  <a:pt x="0" y="68881"/>
                </a:moveTo>
                <a:cubicBezTo>
                  <a:pt x="0" y="30839"/>
                  <a:pt x="30839" y="0"/>
                  <a:pt x="68881" y="0"/>
                </a:cubicBezTo>
                <a:lnTo>
                  <a:pt x="7292039" y="0"/>
                </a:lnTo>
                <a:cubicBezTo>
                  <a:pt x="7330081" y="0"/>
                  <a:pt x="7360920" y="30839"/>
                  <a:pt x="7360920" y="68881"/>
                </a:cubicBezTo>
                <a:lnTo>
                  <a:pt x="7360920" y="344398"/>
                </a:lnTo>
                <a:cubicBezTo>
                  <a:pt x="7360920" y="382440"/>
                  <a:pt x="7330081" y="413279"/>
                  <a:pt x="7292039" y="413279"/>
                </a:cubicBezTo>
                <a:lnTo>
                  <a:pt x="68881" y="413279"/>
                </a:lnTo>
                <a:cubicBezTo>
                  <a:pt x="30839" y="413279"/>
                  <a:pt x="0" y="382440"/>
                  <a:pt x="0" y="344398"/>
                </a:cubicBezTo>
                <a:lnTo>
                  <a:pt x="0" y="688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8400" tIns="20175" rIns="298400" bIns="20175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/>
              <a:t>Comment trouver les sujets</a:t>
            </a:r>
            <a:endParaRPr lang="en-US" sz="1400" kern="1200"/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43DC7526-61F0-B347-3607-9D08761877BF}"/>
              </a:ext>
            </a:extLst>
          </p:cNvPr>
          <p:cNvSpPr/>
          <p:nvPr/>
        </p:nvSpPr>
        <p:spPr>
          <a:xfrm>
            <a:off x="838200" y="3476189"/>
            <a:ext cx="10515600" cy="1499400"/>
          </a:xfrm>
          <a:custGeom>
            <a:avLst/>
            <a:gdLst>
              <a:gd name="connsiteX0" fmla="*/ 0 w 10515600"/>
              <a:gd name="connsiteY0" fmla="*/ 0 h 1499400"/>
              <a:gd name="connsiteX1" fmla="*/ 10515600 w 10515600"/>
              <a:gd name="connsiteY1" fmla="*/ 0 h 1499400"/>
              <a:gd name="connsiteX2" fmla="*/ 10515600 w 10515600"/>
              <a:gd name="connsiteY2" fmla="*/ 1499400 h 1499400"/>
              <a:gd name="connsiteX3" fmla="*/ 0 w 10515600"/>
              <a:gd name="connsiteY3" fmla="*/ 1499400 h 1499400"/>
              <a:gd name="connsiteX4" fmla="*/ 0 w 10515600"/>
              <a:gd name="connsiteY4" fmla="*/ 0 h 149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1499400">
                <a:moveTo>
                  <a:pt x="0" y="0"/>
                </a:moveTo>
                <a:lnTo>
                  <a:pt x="10515600" y="0"/>
                </a:lnTo>
                <a:lnTo>
                  <a:pt x="10515600" y="1499400"/>
                </a:lnTo>
                <a:lnTo>
                  <a:pt x="0" y="1499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727682"/>
              <a:satOff val="-41964"/>
              <a:lumOff val="431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6127" tIns="291592" rIns="816127" bIns="99568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 dirty="0"/>
              <a:t>Texte</a:t>
            </a:r>
            <a:endParaRPr lang="en-US" sz="1400" kern="1200" dirty="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 dirty="0"/>
              <a:t>Texte + images: </a:t>
            </a:r>
            <a:r>
              <a:rPr lang="fr-FR" sz="1400" kern="1200" dirty="0">
                <a:hlinkClick r:id="rId3"/>
              </a:rPr>
              <a:t>exemple type de pro</a:t>
            </a:r>
            <a:endParaRPr lang="en-US" sz="1400" kern="1200" dirty="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 dirty="0"/>
              <a:t>Vidéo: </a:t>
            </a:r>
            <a:r>
              <a:rPr lang="fr-FR" sz="1400" kern="1200" dirty="0">
                <a:hlinkClick r:id="rId4"/>
              </a:rPr>
              <a:t>exemple normalisation</a:t>
            </a:r>
            <a:endParaRPr lang="en-US" sz="1400" kern="1200" dirty="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 dirty="0" err="1"/>
              <a:t>Caroussels</a:t>
            </a:r>
            <a:endParaRPr lang="en-US" sz="1400" kern="1200" dirty="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 dirty="0"/>
              <a:t>Images: </a:t>
            </a:r>
            <a:r>
              <a:rPr lang="fr-FR" sz="1400" kern="1200" dirty="0">
                <a:hlinkClick r:id="rId5"/>
              </a:rPr>
              <a:t>exemple loi distribution</a:t>
            </a:r>
            <a:r>
              <a:rPr lang="fr-FR" sz="1400" kern="1200" dirty="0"/>
              <a:t>, </a:t>
            </a:r>
            <a:r>
              <a:rPr lang="fr-FR" sz="1400" kern="1200" dirty="0">
                <a:hlinkClick r:id="rId6"/>
              </a:rPr>
              <a:t>Avi Chawla</a:t>
            </a:r>
            <a:endParaRPr lang="en-US" sz="1400" kern="1200" dirty="0"/>
          </a:p>
        </p:txBody>
      </p:sp>
      <p:sp>
        <p:nvSpPr>
          <p:cNvPr id="11" name="Forme libre 10">
            <a:extLst>
              <a:ext uri="{FF2B5EF4-FFF2-40B4-BE49-F238E27FC236}">
                <a16:creationId xmlns:a16="http://schemas.microsoft.com/office/drawing/2014/main" id="{86604DE5-3762-93F9-57F3-C8CBA710CDCE}"/>
              </a:ext>
            </a:extLst>
          </p:cNvPr>
          <p:cNvSpPr/>
          <p:nvPr/>
        </p:nvSpPr>
        <p:spPr>
          <a:xfrm>
            <a:off x="1363980" y="3269549"/>
            <a:ext cx="7360920" cy="413279"/>
          </a:xfrm>
          <a:custGeom>
            <a:avLst/>
            <a:gdLst>
              <a:gd name="connsiteX0" fmla="*/ 0 w 7360920"/>
              <a:gd name="connsiteY0" fmla="*/ 68881 h 413279"/>
              <a:gd name="connsiteX1" fmla="*/ 68881 w 7360920"/>
              <a:gd name="connsiteY1" fmla="*/ 0 h 413279"/>
              <a:gd name="connsiteX2" fmla="*/ 7292039 w 7360920"/>
              <a:gd name="connsiteY2" fmla="*/ 0 h 413279"/>
              <a:gd name="connsiteX3" fmla="*/ 7360920 w 7360920"/>
              <a:gd name="connsiteY3" fmla="*/ 68881 h 413279"/>
              <a:gd name="connsiteX4" fmla="*/ 7360920 w 7360920"/>
              <a:gd name="connsiteY4" fmla="*/ 344398 h 413279"/>
              <a:gd name="connsiteX5" fmla="*/ 7292039 w 7360920"/>
              <a:gd name="connsiteY5" fmla="*/ 413279 h 413279"/>
              <a:gd name="connsiteX6" fmla="*/ 68881 w 7360920"/>
              <a:gd name="connsiteY6" fmla="*/ 413279 h 413279"/>
              <a:gd name="connsiteX7" fmla="*/ 0 w 7360920"/>
              <a:gd name="connsiteY7" fmla="*/ 344398 h 413279"/>
              <a:gd name="connsiteX8" fmla="*/ 0 w 7360920"/>
              <a:gd name="connsiteY8" fmla="*/ 68881 h 41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0920" h="413279">
                <a:moveTo>
                  <a:pt x="0" y="68881"/>
                </a:moveTo>
                <a:cubicBezTo>
                  <a:pt x="0" y="30839"/>
                  <a:pt x="30839" y="0"/>
                  <a:pt x="68881" y="0"/>
                </a:cubicBezTo>
                <a:lnTo>
                  <a:pt x="7292039" y="0"/>
                </a:lnTo>
                <a:cubicBezTo>
                  <a:pt x="7330081" y="0"/>
                  <a:pt x="7360920" y="30839"/>
                  <a:pt x="7360920" y="68881"/>
                </a:cubicBezTo>
                <a:lnTo>
                  <a:pt x="7360920" y="344398"/>
                </a:lnTo>
                <a:cubicBezTo>
                  <a:pt x="7360920" y="382440"/>
                  <a:pt x="7330081" y="413279"/>
                  <a:pt x="7292039" y="413279"/>
                </a:cubicBezTo>
                <a:lnTo>
                  <a:pt x="68881" y="413279"/>
                </a:lnTo>
                <a:cubicBezTo>
                  <a:pt x="30839" y="413279"/>
                  <a:pt x="0" y="382440"/>
                  <a:pt x="0" y="344398"/>
                </a:cubicBezTo>
                <a:lnTo>
                  <a:pt x="0" y="688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727682"/>
              <a:satOff val="-41964"/>
              <a:lumOff val="4314"/>
              <a:alphaOff val="0"/>
            </a:schemeClr>
          </a:fillRef>
          <a:effectRef idx="2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8400" tIns="20175" rIns="298400" bIns="20175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/>
              <a:t>Types de publication</a:t>
            </a:r>
            <a:endParaRPr lang="en-US" sz="1400" kern="1200"/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A3CCF0E6-8C67-4E5D-6DFF-DAC05179EB31}"/>
              </a:ext>
            </a:extLst>
          </p:cNvPr>
          <p:cNvSpPr/>
          <p:nvPr/>
        </p:nvSpPr>
        <p:spPr>
          <a:xfrm>
            <a:off x="838200" y="5257829"/>
            <a:ext cx="10515600" cy="815850"/>
          </a:xfrm>
          <a:custGeom>
            <a:avLst/>
            <a:gdLst>
              <a:gd name="connsiteX0" fmla="*/ 0 w 10515600"/>
              <a:gd name="connsiteY0" fmla="*/ 0 h 815850"/>
              <a:gd name="connsiteX1" fmla="*/ 10515600 w 10515600"/>
              <a:gd name="connsiteY1" fmla="*/ 0 h 815850"/>
              <a:gd name="connsiteX2" fmla="*/ 10515600 w 10515600"/>
              <a:gd name="connsiteY2" fmla="*/ 815850 h 815850"/>
              <a:gd name="connsiteX3" fmla="*/ 0 w 10515600"/>
              <a:gd name="connsiteY3" fmla="*/ 815850 h 815850"/>
              <a:gd name="connsiteX4" fmla="*/ 0 w 10515600"/>
              <a:gd name="connsiteY4" fmla="*/ 0 h 81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815850">
                <a:moveTo>
                  <a:pt x="0" y="0"/>
                </a:moveTo>
                <a:lnTo>
                  <a:pt x="10515600" y="0"/>
                </a:lnTo>
                <a:lnTo>
                  <a:pt x="10515600" y="815850"/>
                </a:lnTo>
                <a:lnTo>
                  <a:pt x="0" y="8158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6127" tIns="291592" rIns="816127" bIns="99568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/>
              <a:t>Liens externes</a:t>
            </a:r>
            <a:endParaRPr lang="en-US" sz="1400" kern="120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fr-FR" sz="1400" kern="1200"/>
              <a:t>Partage</a:t>
            </a:r>
            <a:endParaRPr lang="en-US" sz="1400" kern="1200"/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02892AA2-8EEA-9DC3-567E-1768AE1AAF44}"/>
              </a:ext>
            </a:extLst>
          </p:cNvPr>
          <p:cNvSpPr/>
          <p:nvPr/>
        </p:nvSpPr>
        <p:spPr>
          <a:xfrm>
            <a:off x="1363980" y="5051188"/>
            <a:ext cx="7360920" cy="413279"/>
          </a:xfrm>
          <a:custGeom>
            <a:avLst/>
            <a:gdLst>
              <a:gd name="connsiteX0" fmla="*/ 0 w 7360920"/>
              <a:gd name="connsiteY0" fmla="*/ 68881 h 413279"/>
              <a:gd name="connsiteX1" fmla="*/ 68881 w 7360920"/>
              <a:gd name="connsiteY1" fmla="*/ 0 h 413279"/>
              <a:gd name="connsiteX2" fmla="*/ 7292039 w 7360920"/>
              <a:gd name="connsiteY2" fmla="*/ 0 h 413279"/>
              <a:gd name="connsiteX3" fmla="*/ 7360920 w 7360920"/>
              <a:gd name="connsiteY3" fmla="*/ 68881 h 413279"/>
              <a:gd name="connsiteX4" fmla="*/ 7360920 w 7360920"/>
              <a:gd name="connsiteY4" fmla="*/ 344398 h 413279"/>
              <a:gd name="connsiteX5" fmla="*/ 7292039 w 7360920"/>
              <a:gd name="connsiteY5" fmla="*/ 413279 h 413279"/>
              <a:gd name="connsiteX6" fmla="*/ 68881 w 7360920"/>
              <a:gd name="connsiteY6" fmla="*/ 413279 h 413279"/>
              <a:gd name="connsiteX7" fmla="*/ 0 w 7360920"/>
              <a:gd name="connsiteY7" fmla="*/ 344398 h 413279"/>
              <a:gd name="connsiteX8" fmla="*/ 0 w 7360920"/>
              <a:gd name="connsiteY8" fmla="*/ 68881 h 41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0920" h="413279">
                <a:moveTo>
                  <a:pt x="0" y="68881"/>
                </a:moveTo>
                <a:cubicBezTo>
                  <a:pt x="0" y="30839"/>
                  <a:pt x="30839" y="0"/>
                  <a:pt x="68881" y="0"/>
                </a:cubicBezTo>
                <a:lnTo>
                  <a:pt x="7292039" y="0"/>
                </a:lnTo>
                <a:cubicBezTo>
                  <a:pt x="7330081" y="0"/>
                  <a:pt x="7360920" y="30839"/>
                  <a:pt x="7360920" y="68881"/>
                </a:cubicBezTo>
                <a:lnTo>
                  <a:pt x="7360920" y="344398"/>
                </a:lnTo>
                <a:cubicBezTo>
                  <a:pt x="7360920" y="382440"/>
                  <a:pt x="7330081" y="413279"/>
                  <a:pt x="7292039" y="413279"/>
                </a:cubicBezTo>
                <a:lnTo>
                  <a:pt x="68881" y="413279"/>
                </a:lnTo>
                <a:cubicBezTo>
                  <a:pt x="30839" y="413279"/>
                  <a:pt x="0" y="382440"/>
                  <a:pt x="0" y="344398"/>
                </a:cubicBezTo>
                <a:lnTo>
                  <a:pt x="0" y="688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1455363"/>
              <a:satOff val="-83928"/>
              <a:lumOff val="8628"/>
              <a:alphaOff val="0"/>
            </a:schemeClr>
          </a:fillRef>
          <a:effectRef idx="2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8400" tIns="20175" rIns="298400" bIns="20175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400" kern="1200"/>
              <a:t>A éviter</a:t>
            </a:r>
            <a:endParaRPr lang="en-US" sz="1400" kern="1200"/>
          </a:p>
        </p:txBody>
      </p:sp>
    </p:spTree>
    <p:extLst>
      <p:ext uri="{BB962C8B-B14F-4D97-AF65-F5344CB8AC3E}">
        <p14:creationId xmlns:p14="http://schemas.microsoft.com/office/powerpoint/2010/main" val="2098097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373</Words>
  <Application>Microsoft Macintosh PowerPoint</Application>
  <PresentationFormat>Grand écran</PresentationFormat>
  <Paragraphs>71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Présentation PowerPoint</vt:lpstr>
      <vt:lpstr>Programme</vt:lpstr>
      <vt:lpstr>Pourquoi partager sur les réseaux sociaux en 2024?</vt:lpstr>
      <vt:lpstr>Pourquoi partager sur les réseaux sociaux en 2024?</vt:lpstr>
      <vt:lpstr>Pourquoi partager sur les réseaux sociaux en 2024?</vt:lpstr>
      <vt:lpstr>Le Mindset</vt:lpstr>
      <vt:lpstr>Le Mindset</vt:lpstr>
      <vt:lpstr>Type de publication</vt:lpstr>
      <vt:lpstr>Type de publication</vt:lpstr>
      <vt:lpstr>Les 7 règles d’or pour publier sur LinkedIn</vt:lpstr>
      <vt:lpstr>Les 7 règles d’or pour publier sur LinkedIn</vt:lpstr>
      <vt:lpstr>La Structure de la publication parfaite</vt:lpstr>
      <vt:lpstr>La Structure de la publication parfaite</vt:lpstr>
      <vt:lpstr>Le rythme et Le timing</vt:lpstr>
      <vt:lpstr>Le rythme et Le timing</vt:lpstr>
      <vt:lpstr>Le Guide pour bien démarrer</vt:lpstr>
      <vt:lpstr>Le Guide pour bien démarrer</vt:lpstr>
      <vt:lpstr>La Grosse Annonce</vt:lpstr>
      <vt:lpstr>Pour participer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Natacha NJONGWA</dc:creator>
  <cp:lastModifiedBy>Natacha NJONGWA</cp:lastModifiedBy>
  <cp:revision>6</cp:revision>
  <dcterms:created xsi:type="dcterms:W3CDTF">2024-01-07T16:22:47Z</dcterms:created>
  <dcterms:modified xsi:type="dcterms:W3CDTF">2024-01-08T14:03:01Z</dcterms:modified>
</cp:coreProperties>
</file>